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A5A"/>
    <a:srgbClr val="0A0A0A"/>
    <a:srgbClr val="111111"/>
    <a:srgbClr val="4DD0E1"/>
    <a:srgbClr val="2F4F6F"/>
    <a:srgbClr val="0F2A44"/>
    <a:srgbClr val="C0DA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84EC2-E2EA-332A-2B17-ADEB4BB59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F36FDC-D57B-9F0B-7274-2430DE43B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E4DE1-1792-9A63-5EEF-5AEE6D1EC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0F2E9-A96A-4156-A6BA-FC76F188A0F2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B3767-AADC-9A36-DF3E-5CD52F42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C4CEE-D9AC-551A-1A6A-2093E4FB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1D77-D576-46D6-8806-18B3096B7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5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F8C21-B618-AD5E-E5DA-DD0FE111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E1BF8-CEB0-4C61-1182-A40120F92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5E51A-5945-F823-A702-459D10ED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0F2E9-A96A-4156-A6BA-FC76F188A0F2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6700E-172C-6F2C-D246-4EB8C973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F78ED-EC7C-5B2B-87D2-8ADF1423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1D77-D576-46D6-8806-18B3096B7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55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C593FE-62A3-E1F6-D630-2B604A721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9D001-D50C-6B1E-6D7F-178395109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77E1E-279D-28A8-3403-6FA6E4C6D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0F2E9-A96A-4156-A6BA-FC76F188A0F2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871FA-35A1-50BC-B6C5-DB4F6D67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A28B9-4BA4-2817-7C78-2787FCA6F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1D77-D576-46D6-8806-18B3096B7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73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EA5B-389D-27E3-7049-6974BBBBF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1582-4231-A80E-DCE9-15A38AA41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16C70-BF25-2CDB-5F82-93EA67C1D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0F2E9-A96A-4156-A6BA-FC76F188A0F2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9D6DC-5477-BE9F-8076-67E1F59D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DE8A-0EE3-A1F9-99D8-D6403E06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1D77-D576-46D6-8806-18B3096B7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05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3F2B-BA09-6CF0-98CB-8D9B28FE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31622-58E4-F4AB-CBCF-54F0766DC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84C8F-45B1-6857-5602-4A734CE48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0F2E9-A96A-4156-A6BA-FC76F188A0F2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03E4E-556C-CBFE-C701-CD8BA2D5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6E775-1DF7-6334-96CA-716DAEA4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1D77-D576-46D6-8806-18B3096B7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93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8E4A3-B6AC-18EC-8C8B-0A756A803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3392C-8864-103F-93CB-04F20DD5E9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DBD0B-9DED-9EEE-30D8-59DDB4AE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53222-6623-CC7E-14D5-C69D5B3D7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0F2E9-A96A-4156-A6BA-FC76F188A0F2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001CB-F615-770E-35EB-4E6F019D0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2813F-3287-CBD2-AA6D-2023748D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1D77-D576-46D6-8806-18B3096B7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25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41F5D-2911-C351-17D9-E6A3127E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4C243-100F-94C1-B7C2-C3E15904E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3284E-4BEA-2212-6BA4-C7F358DEF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50990A-A61E-2159-A276-D9E3917272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92C1D-A767-A39E-0B3F-28A0944C8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AB9953-0EC5-53CF-BDDE-7B76FE648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0F2E9-A96A-4156-A6BA-FC76F188A0F2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4D966D-C9CA-1636-B66F-07F21CD05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083E34-320D-86AB-6967-93245AF4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1D77-D576-46D6-8806-18B3096B7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9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A800-C6F8-37CE-0829-DE1E1D90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D8934-3180-3A64-82A0-FAD526532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0F2E9-A96A-4156-A6BA-FC76F188A0F2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46942-6E6E-C752-9B1E-095449AB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06D97B-DC82-FAB8-D6D0-37118FA3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1D77-D576-46D6-8806-18B3096B7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12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F15168-77D5-1523-242C-6CB00408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0F2E9-A96A-4156-A6BA-FC76F188A0F2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EC110-1812-5A46-5CE5-2A11ACE4C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1E685-355B-999B-CA0B-DC57A272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1D77-D576-46D6-8806-18B3096B7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21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06C1-0854-6F65-389E-E08703D5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BE0F9-8530-04E3-3756-6D0FE013E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6F1BF-64E9-2EC7-2F2B-B0A2A3A5E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89F6D8-7B9C-C64E-669A-4DB55818C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0F2E9-A96A-4156-A6BA-FC76F188A0F2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DF168-9B4F-B4A4-C250-858E1A54C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B9CA8-E2BA-6A86-7A78-A83FD7E58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1D77-D576-46D6-8806-18B3096B7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9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F7A4-D9BB-7466-0BC4-B919B4DB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2F07B1-7836-CC40-FD15-70B1CC3C0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4CF1D-CBF8-6C10-8F0A-FC86C36CB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0EC26-50DF-8FC5-9C27-EFD6CCF5C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0F2E9-A96A-4156-A6BA-FC76F188A0F2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B0D5D-B70B-ABE4-C387-3522D670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524E0-3D20-B956-982C-E5E1814E2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1D77-D576-46D6-8806-18B3096B7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6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148D93-7890-9B6C-7D9E-20897D1B5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32AF9-2065-159A-477D-3E30A56B7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84B9C-2590-7083-01BC-23D37BCDC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90F2E9-A96A-4156-A6BA-FC76F188A0F2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569E2-121F-8E65-A048-346C2F5C8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B4264-158C-2DCE-67B2-85E360E2C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8A1D77-D576-46D6-8806-18B3096B7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8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10A8D3-BF10-A8F3-035F-7DB67193EF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33DE6-D38D-3F4B-9AE8-B19008535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230" y="186709"/>
            <a:ext cx="7800660" cy="821994"/>
          </a:xfrm>
        </p:spPr>
        <p:txBody>
          <a:bodyPr anchor="t">
            <a:norm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</a:rPr>
              <a:t>Project Idea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50D5160F-11FE-05CD-82FC-3BE778842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230" y="1097403"/>
            <a:ext cx="10967356" cy="1041640"/>
          </a:xfrm>
        </p:spPr>
        <p:txBody>
          <a:bodyPr>
            <a:noAutofit/>
          </a:bodyPr>
          <a:lstStyle/>
          <a:p>
            <a:pPr algn="l"/>
            <a:r>
              <a:rPr lang="en-US" sz="2800" b="1" dirty="0"/>
              <a:t>This project builds a Satellite based land use classification system that can identify different land types from satellite images.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5913E24-977A-4A2E-033E-26B91A0BDEA7}"/>
              </a:ext>
            </a:extLst>
          </p:cNvPr>
          <p:cNvSpPr txBox="1">
            <a:spLocks/>
          </p:cNvSpPr>
          <p:nvPr/>
        </p:nvSpPr>
        <p:spPr>
          <a:xfrm>
            <a:off x="740229" y="2194796"/>
            <a:ext cx="4713514" cy="627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accent1">
                    <a:lumMod val="50000"/>
                  </a:schemeClr>
                </a:solidFill>
              </a:rPr>
              <a:t>Land Types (4 Classes)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F115461-EF32-EFDB-E8CE-F2B11A3CD410}"/>
              </a:ext>
            </a:extLst>
          </p:cNvPr>
          <p:cNvSpPr txBox="1">
            <a:spLocks/>
          </p:cNvSpPr>
          <p:nvPr/>
        </p:nvSpPr>
        <p:spPr>
          <a:xfrm>
            <a:off x="6738259" y="2191299"/>
            <a:ext cx="4713514" cy="627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accent1">
                    <a:lumMod val="50000"/>
                  </a:schemeClr>
                </a:solidFill>
              </a:rPr>
              <a:t>Beyond Classification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C81CEB-0535-7A02-4BD3-DFEBCB306C25}"/>
              </a:ext>
            </a:extLst>
          </p:cNvPr>
          <p:cNvSpPr/>
          <p:nvPr/>
        </p:nvSpPr>
        <p:spPr>
          <a:xfrm>
            <a:off x="740228" y="2928090"/>
            <a:ext cx="1959703" cy="1458250"/>
          </a:xfrm>
          <a:prstGeom prst="roundRect">
            <a:avLst/>
          </a:prstGeom>
          <a:solidFill>
            <a:srgbClr val="C0DA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18EF23B-CD56-39DF-B894-3A8282930305}"/>
              </a:ext>
            </a:extLst>
          </p:cNvPr>
          <p:cNvSpPr/>
          <p:nvPr/>
        </p:nvSpPr>
        <p:spPr>
          <a:xfrm>
            <a:off x="3284353" y="2928090"/>
            <a:ext cx="1959703" cy="1458250"/>
          </a:xfrm>
          <a:prstGeom prst="roundRect">
            <a:avLst/>
          </a:prstGeom>
          <a:solidFill>
            <a:srgbClr val="C0DA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DA2D1B-39F9-E54C-E8D1-677B5841BAA9}"/>
              </a:ext>
            </a:extLst>
          </p:cNvPr>
          <p:cNvSpPr/>
          <p:nvPr/>
        </p:nvSpPr>
        <p:spPr>
          <a:xfrm>
            <a:off x="740228" y="4847477"/>
            <a:ext cx="1959703" cy="1458250"/>
          </a:xfrm>
          <a:prstGeom prst="roundRect">
            <a:avLst/>
          </a:prstGeom>
          <a:solidFill>
            <a:srgbClr val="C0DA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171505-5DD5-9E16-A405-D29EA25B31F8}"/>
              </a:ext>
            </a:extLst>
          </p:cNvPr>
          <p:cNvSpPr/>
          <p:nvPr/>
        </p:nvSpPr>
        <p:spPr>
          <a:xfrm>
            <a:off x="3284353" y="4847477"/>
            <a:ext cx="1959703" cy="1458250"/>
          </a:xfrm>
          <a:prstGeom prst="roundRect">
            <a:avLst/>
          </a:prstGeom>
          <a:solidFill>
            <a:srgbClr val="C0DA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rops outline">
            <a:extLst>
              <a:ext uri="{FF2B5EF4-FFF2-40B4-BE49-F238E27FC236}">
                <a16:creationId xmlns:a16="http://schemas.microsoft.com/office/drawing/2014/main" id="{0358E4C9-C503-5A06-0FE2-2CECC0AD4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2879" y="2968292"/>
            <a:ext cx="914400" cy="914400"/>
          </a:xfrm>
          <a:prstGeom prst="rect">
            <a:avLst/>
          </a:prstGeom>
        </p:spPr>
      </p:pic>
      <p:pic>
        <p:nvPicPr>
          <p:cNvPr id="21" name="Graphic 20" descr="Neighborhood with solid fill">
            <a:extLst>
              <a:ext uri="{FF2B5EF4-FFF2-40B4-BE49-F238E27FC236}">
                <a16:creationId xmlns:a16="http://schemas.microsoft.com/office/drawing/2014/main" id="{64DB8061-DCE7-8FC3-8BEB-40C794E2D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3609" y="4848015"/>
            <a:ext cx="859039" cy="859039"/>
          </a:xfrm>
          <a:prstGeom prst="rect">
            <a:avLst/>
          </a:prstGeom>
        </p:spPr>
      </p:pic>
      <p:pic>
        <p:nvPicPr>
          <p:cNvPr id="23" name="Graphic 22" descr="Water with solid fill">
            <a:extLst>
              <a:ext uri="{FF2B5EF4-FFF2-40B4-BE49-F238E27FC236}">
                <a16:creationId xmlns:a16="http://schemas.microsoft.com/office/drawing/2014/main" id="{C7E889D5-4261-8CB4-13C7-35E70BF969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7004" y="4882851"/>
            <a:ext cx="914400" cy="914400"/>
          </a:xfrm>
          <a:prstGeom prst="rect">
            <a:avLst/>
          </a:prstGeom>
        </p:spPr>
      </p:pic>
      <p:pic>
        <p:nvPicPr>
          <p:cNvPr id="25" name="Graphic 24" descr="Forest scene with solid fill">
            <a:extLst>
              <a:ext uri="{FF2B5EF4-FFF2-40B4-BE49-F238E27FC236}">
                <a16:creationId xmlns:a16="http://schemas.microsoft.com/office/drawing/2014/main" id="{0952EBF1-FD3F-786A-9DB8-29F673D60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26160" y="2926811"/>
            <a:ext cx="914400" cy="914400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D0F3E97E-1F3C-B0AD-CCD7-05B30797DF2F}"/>
              </a:ext>
            </a:extLst>
          </p:cNvPr>
          <p:cNvSpPr txBox="1">
            <a:spLocks/>
          </p:cNvSpPr>
          <p:nvPr/>
        </p:nvSpPr>
        <p:spPr>
          <a:xfrm>
            <a:off x="891763" y="3817764"/>
            <a:ext cx="1817777" cy="516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Agriculture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F74B5AF7-924A-B28E-1CF9-876479B8C6A1}"/>
              </a:ext>
            </a:extLst>
          </p:cNvPr>
          <p:cNvSpPr txBox="1">
            <a:spLocks/>
          </p:cNvSpPr>
          <p:nvPr/>
        </p:nvSpPr>
        <p:spPr>
          <a:xfrm>
            <a:off x="3355315" y="3837417"/>
            <a:ext cx="1817777" cy="516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Forest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3F110DFA-3D02-D3BB-80DF-DA5C3DD6CFAC}"/>
              </a:ext>
            </a:extLst>
          </p:cNvPr>
          <p:cNvSpPr txBox="1">
            <a:spLocks/>
          </p:cNvSpPr>
          <p:nvPr/>
        </p:nvSpPr>
        <p:spPr>
          <a:xfrm>
            <a:off x="754239" y="5744886"/>
            <a:ext cx="1817777" cy="516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Urban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CB4BE4A6-5C08-3EE6-AE73-BA03DADB0BF9}"/>
              </a:ext>
            </a:extLst>
          </p:cNvPr>
          <p:cNvSpPr txBox="1">
            <a:spLocks/>
          </p:cNvSpPr>
          <p:nvPr/>
        </p:nvSpPr>
        <p:spPr>
          <a:xfrm>
            <a:off x="3355314" y="5736940"/>
            <a:ext cx="1817777" cy="516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Water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14A030-DCAA-65A8-D683-EB2026A4B82A}"/>
              </a:ext>
            </a:extLst>
          </p:cNvPr>
          <p:cNvSpPr/>
          <p:nvPr/>
        </p:nvSpPr>
        <p:spPr>
          <a:xfrm>
            <a:off x="6751520" y="2926811"/>
            <a:ext cx="4548717" cy="3378916"/>
          </a:xfrm>
          <a:prstGeom prst="roundRect">
            <a:avLst>
              <a:gd name="adj" fmla="val 9418"/>
            </a:avLst>
          </a:prstGeom>
          <a:solidFill>
            <a:srgbClr val="C0DA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300" b="1" dirty="0">
                <a:solidFill>
                  <a:srgbClr val="0A0A0A"/>
                </a:solidFill>
              </a:rPr>
              <a:t>Here aim was not just Classification. The goal is to build a complete monitoring pipeline that can analyze, explain and visualize land use patterns clearly.</a:t>
            </a:r>
          </a:p>
        </p:txBody>
      </p:sp>
    </p:spTree>
    <p:extLst>
      <p:ext uri="{BB962C8B-B14F-4D97-AF65-F5344CB8AC3E}">
        <p14:creationId xmlns:p14="http://schemas.microsoft.com/office/powerpoint/2010/main" val="2121445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3521A3-4A30-8C3D-5C00-600BC25FF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634AB8-373D-EB39-0342-9BB5826C6A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-9589" y="0"/>
            <a:ext cx="1219197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D413B7-C12D-C25F-033B-8BD27E27E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42E9AB-1B15-A8D2-478D-AFD6AE1C4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230" y="186709"/>
            <a:ext cx="7800660" cy="821994"/>
          </a:xfrm>
        </p:spPr>
        <p:txBody>
          <a:bodyPr anchor="t">
            <a:norm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</a:rPr>
              <a:t>Final Dashboard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8B4EB-47A4-1B6F-EC0B-F6B0DBDD1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62E97A-C9FA-BEF2-2709-141B241FE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8434D0F8-4F2C-9FD1-A2D1-BA6EBD0B6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47992EA-1055-3E0E-B646-31D3CEC0D206}"/>
              </a:ext>
            </a:extLst>
          </p:cNvPr>
          <p:cNvSpPr/>
          <p:nvPr/>
        </p:nvSpPr>
        <p:spPr>
          <a:xfrm>
            <a:off x="781161" y="5777129"/>
            <a:ext cx="10689770" cy="894162"/>
          </a:xfrm>
          <a:prstGeom prst="roundRect">
            <a:avLst>
              <a:gd name="adj" fmla="val 20424"/>
            </a:avLst>
          </a:prstGeom>
          <a:solidFill>
            <a:srgbClr val="C0DA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900" b="1" dirty="0">
                <a:solidFill>
                  <a:schemeClr val="tx1"/>
                </a:solidFill>
              </a:rPr>
              <a:t>This dashboard brings together the confusion matrix, prediction samples, misclassification analysis, Grad-CAM visualizations, and the land use overlay map into one structured view.</a:t>
            </a:r>
            <a:endParaRPr lang="en-US" sz="1900" b="1" dirty="0">
              <a:solidFill>
                <a:schemeClr val="tx1"/>
              </a:solidFill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42DBAC-B70B-49E8-D24D-E99938727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466" y="1037107"/>
            <a:ext cx="8135868" cy="453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13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CE28BD-506A-AEF6-B139-BDDF7360C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B8888E-1002-E4DC-6006-D8AED1FCED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DB306E-988F-A870-511A-EAC59735E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8AF33-274F-EC43-8CE2-7DD9AA8E8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230" y="186709"/>
            <a:ext cx="7800660" cy="821994"/>
          </a:xfrm>
        </p:spPr>
        <p:txBody>
          <a:bodyPr anchor="t">
            <a:norm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</a:rPr>
              <a:t>How the System Works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E8AB36-54A7-67E8-DAD0-9F2CD52EB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1077D-34E1-4208-38E2-DDE0A0FBE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6F9739DF-D170-A140-C4BD-5FFF1D92D807}"/>
              </a:ext>
            </a:extLst>
          </p:cNvPr>
          <p:cNvSpPr txBox="1">
            <a:spLocks/>
          </p:cNvSpPr>
          <p:nvPr/>
        </p:nvSpPr>
        <p:spPr>
          <a:xfrm>
            <a:off x="754239" y="923952"/>
            <a:ext cx="4398783" cy="631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accent1">
                    <a:lumMod val="50000"/>
                  </a:schemeClr>
                </a:solidFill>
              </a:rPr>
              <a:t>Model Training Pipeline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F24D775-F660-50DE-5ADE-EBE9A2B68129}"/>
              </a:ext>
            </a:extLst>
          </p:cNvPr>
          <p:cNvSpPr txBox="1">
            <a:spLocks/>
          </p:cNvSpPr>
          <p:nvPr/>
        </p:nvSpPr>
        <p:spPr>
          <a:xfrm>
            <a:off x="6751520" y="934143"/>
            <a:ext cx="3878380" cy="631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accent1">
                    <a:lumMod val="50000"/>
                  </a:schemeClr>
                </a:solidFill>
              </a:rPr>
              <a:t>Generated Outputs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8077A7C-6A89-227B-AA6F-D3F8D3DF9D34}"/>
              </a:ext>
            </a:extLst>
          </p:cNvPr>
          <p:cNvSpPr/>
          <p:nvPr/>
        </p:nvSpPr>
        <p:spPr>
          <a:xfrm>
            <a:off x="865140" y="1628856"/>
            <a:ext cx="4287885" cy="631629"/>
          </a:xfrm>
          <a:prstGeom prst="roundRect">
            <a:avLst/>
          </a:prstGeom>
          <a:solidFill>
            <a:srgbClr val="C0DA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Collected Labelled Satellite Images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AF5186-A600-9491-4089-821B9B27AC7A}"/>
              </a:ext>
            </a:extLst>
          </p:cNvPr>
          <p:cNvSpPr/>
          <p:nvPr/>
        </p:nvSpPr>
        <p:spPr>
          <a:xfrm>
            <a:off x="6846770" y="1628856"/>
            <a:ext cx="3830755" cy="4676871"/>
          </a:xfrm>
          <a:prstGeom prst="roundRect">
            <a:avLst>
              <a:gd name="adj" fmla="val 4445"/>
            </a:avLst>
          </a:prstGeom>
          <a:solidFill>
            <a:srgbClr val="C0DA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</a:rPr>
              <a:t>Confusion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</a:rPr>
              <a:t>Prediction Gallery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</a:rPr>
              <a:t>Misclassification Gallery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</a:rPr>
              <a:t>Grad-CAM explanation maps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4E1E3B-BB29-A2B8-ED4D-A286B194C5C0}"/>
              </a:ext>
            </a:extLst>
          </p:cNvPr>
          <p:cNvSpPr/>
          <p:nvPr/>
        </p:nvSpPr>
        <p:spPr>
          <a:xfrm>
            <a:off x="865138" y="2610996"/>
            <a:ext cx="4287885" cy="631629"/>
          </a:xfrm>
          <a:prstGeom prst="roundRect">
            <a:avLst/>
          </a:prstGeom>
          <a:solidFill>
            <a:srgbClr val="C0DA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A deep learning model is trained to learn visual patterns of different land types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C34E09-CAA7-738F-A8D4-54C8A23C0040}"/>
              </a:ext>
            </a:extLst>
          </p:cNvPr>
          <p:cNvSpPr/>
          <p:nvPr/>
        </p:nvSpPr>
        <p:spPr>
          <a:xfrm>
            <a:off x="865138" y="4597515"/>
            <a:ext cx="4287885" cy="631629"/>
          </a:xfrm>
          <a:prstGeom prst="roundRect">
            <a:avLst/>
          </a:prstGeom>
          <a:solidFill>
            <a:srgbClr val="C0DA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Model is then applied to larger images by dividing it into tiles and predicting that tile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7902DC-8A28-37AA-125F-541D01364AA8}"/>
              </a:ext>
            </a:extLst>
          </p:cNvPr>
          <p:cNvSpPr/>
          <p:nvPr/>
        </p:nvSpPr>
        <p:spPr>
          <a:xfrm>
            <a:off x="865139" y="5678531"/>
            <a:ext cx="4287885" cy="631629"/>
          </a:xfrm>
          <a:prstGeom prst="roundRect">
            <a:avLst/>
          </a:prstGeom>
          <a:solidFill>
            <a:srgbClr val="C0DA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These predictions are combined to create a land use overlay map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33BD32-2E18-667E-A0CC-BFF1B1045B17}"/>
              </a:ext>
            </a:extLst>
          </p:cNvPr>
          <p:cNvSpPr/>
          <p:nvPr/>
        </p:nvSpPr>
        <p:spPr>
          <a:xfrm>
            <a:off x="865137" y="3582452"/>
            <a:ext cx="4287885" cy="631629"/>
          </a:xfrm>
          <a:prstGeom prst="roundRect">
            <a:avLst/>
          </a:prstGeom>
          <a:solidFill>
            <a:srgbClr val="C0DA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The model is tested on unseen data to measure accuracy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3004E1-44C5-B80F-D462-D6B6DDDD6014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flipH="1">
            <a:off x="3009081" y="2260485"/>
            <a:ext cx="2" cy="3505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E2CA3EF-2808-6A6D-7805-20D7104C7049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flipH="1">
            <a:off x="3009080" y="3242625"/>
            <a:ext cx="1" cy="339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ECB9B31-59A0-65AA-71AE-88CC33907D4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009081" y="4214081"/>
            <a:ext cx="0" cy="383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537BD2-C770-BDA5-B841-548C7AEF53CF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3009081" y="5229144"/>
            <a:ext cx="1" cy="4493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251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FBC7FF-F83F-7E5A-1105-7D86D2436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A0C322-153A-C678-1E31-3B634644A1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-9589" y="0"/>
            <a:ext cx="1219197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99794B-563C-CC99-BF99-F9E400E4D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119EF-BBC5-B5F9-F9E9-257D3893F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230" y="186709"/>
            <a:ext cx="7800660" cy="821994"/>
          </a:xfrm>
        </p:spPr>
        <p:txBody>
          <a:bodyPr anchor="t">
            <a:norm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</a:rPr>
              <a:t>Why This Project Is Different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4B4AB8-D6DA-00B8-E61E-79EDDFC78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189133-9BBA-0ABF-48CF-2D883D909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76371BB0-0BCB-AAC6-31BD-790C9C60F721}"/>
              </a:ext>
            </a:extLst>
          </p:cNvPr>
          <p:cNvSpPr txBox="1">
            <a:spLocks/>
          </p:cNvSpPr>
          <p:nvPr/>
        </p:nvSpPr>
        <p:spPr>
          <a:xfrm>
            <a:off x="754239" y="923952"/>
            <a:ext cx="4198761" cy="631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accent1">
                    <a:lumMod val="50000"/>
                  </a:schemeClr>
                </a:solidFill>
              </a:rPr>
              <a:t>Most project stop early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B1B35EA-5104-6F1E-6F92-A10586305666}"/>
              </a:ext>
            </a:extLst>
          </p:cNvPr>
          <p:cNvSpPr txBox="1">
            <a:spLocks/>
          </p:cNvSpPr>
          <p:nvPr/>
        </p:nvSpPr>
        <p:spPr>
          <a:xfrm>
            <a:off x="5707241" y="923952"/>
            <a:ext cx="6179958" cy="631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accent1">
                    <a:lumMod val="50000"/>
                  </a:schemeClr>
                </a:solidFill>
              </a:rPr>
              <a:t>What this project adds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F70233-9FE3-429C-C0E2-40836BADBF64}"/>
              </a:ext>
            </a:extLst>
          </p:cNvPr>
          <p:cNvSpPr/>
          <p:nvPr/>
        </p:nvSpPr>
        <p:spPr>
          <a:xfrm>
            <a:off x="865141" y="1628856"/>
            <a:ext cx="3830756" cy="1181019"/>
          </a:xfrm>
          <a:prstGeom prst="roundRect">
            <a:avLst/>
          </a:prstGeom>
          <a:solidFill>
            <a:srgbClr val="C0DA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Most image classification projects stop at showing accuracy numbers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This project goes beyond that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9937EF0-95CD-3CDC-103A-E56196266DD7}"/>
              </a:ext>
            </a:extLst>
          </p:cNvPr>
          <p:cNvSpPr/>
          <p:nvPr/>
        </p:nvSpPr>
        <p:spPr>
          <a:xfrm>
            <a:off x="5707241" y="1628856"/>
            <a:ext cx="6179959" cy="4676871"/>
          </a:xfrm>
          <a:prstGeom prst="roundRect">
            <a:avLst>
              <a:gd name="adj" fmla="val 4445"/>
            </a:avLst>
          </a:prstGeom>
          <a:solidFill>
            <a:srgbClr val="C0DA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 Visual inspection of correct and incorrect predictions.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Clear analysis of where the model makes mistakes.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Explanation of model focus using Grad-CAM.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Conversion of patch predictions into a full land use overlay map.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A final dashboard that combines all outputs into one view.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AC8EEE7-097D-7D2D-D49E-ABAD193F1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52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32608-DD62-5F9E-F891-5EF2EA4CB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74D76D-99ED-717F-BE0D-37F5513AAE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-9589" y="10"/>
            <a:ext cx="1219197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8C5526-EA10-7BF1-104E-F143BB5E1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CDCF5-C884-0076-6CBD-0DE7CCD49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230" y="186709"/>
            <a:ext cx="7800660" cy="821994"/>
          </a:xfrm>
        </p:spPr>
        <p:txBody>
          <a:bodyPr anchor="t">
            <a:norm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</a:rPr>
              <a:t>Dataset and Class Design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E2517F-9CB4-7C55-CD1E-0BE95D9B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416DD1-3467-7E05-8B62-CAA621D5F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11AC8BB9-EC67-AB7D-CB6A-035F82603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230" y="1097403"/>
            <a:ext cx="10967356" cy="700251"/>
          </a:xfrm>
        </p:spPr>
        <p:txBody>
          <a:bodyPr>
            <a:noAutofit/>
          </a:bodyPr>
          <a:lstStyle/>
          <a:p>
            <a:pPr algn="just"/>
            <a:r>
              <a:rPr lang="en-US" b="1" dirty="0"/>
              <a:t>The project works on satellite image dataset that contains multiple land cover categories such as forest, residential areas, rivers, and more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5804E30-2DCF-A4E5-CFBC-59562C28F975}"/>
              </a:ext>
            </a:extLst>
          </p:cNvPr>
          <p:cNvSpPr txBox="1">
            <a:spLocks/>
          </p:cNvSpPr>
          <p:nvPr/>
        </p:nvSpPr>
        <p:spPr>
          <a:xfrm>
            <a:off x="740227" y="1852462"/>
            <a:ext cx="4713514" cy="4636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accent1">
                    <a:lumMod val="50000"/>
                  </a:schemeClr>
                </a:solidFill>
              </a:rPr>
              <a:t>Final Categories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E1F7759-0574-2E13-57FE-2EC016035CFF}"/>
              </a:ext>
            </a:extLst>
          </p:cNvPr>
          <p:cNvSpPr txBox="1">
            <a:spLocks/>
          </p:cNvSpPr>
          <p:nvPr/>
        </p:nvSpPr>
        <p:spPr>
          <a:xfrm>
            <a:off x="6502570" y="1852462"/>
            <a:ext cx="5324443" cy="566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accent1">
                    <a:lumMod val="50000"/>
                  </a:schemeClr>
                </a:solidFill>
              </a:rPr>
              <a:t>Class Grouping Logic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8BEE66-622F-6D06-DE25-F2D06B4CD5A7}"/>
              </a:ext>
            </a:extLst>
          </p:cNvPr>
          <p:cNvGrpSpPr/>
          <p:nvPr/>
        </p:nvGrpSpPr>
        <p:grpSpPr>
          <a:xfrm>
            <a:off x="845070" y="2513326"/>
            <a:ext cx="4503828" cy="3378916"/>
            <a:chOff x="740228" y="2926811"/>
            <a:chExt cx="4503828" cy="337891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5E267EC-9F33-6F06-1A34-28B5A06F5C8F}"/>
                </a:ext>
              </a:extLst>
            </p:cNvPr>
            <p:cNvGrpSpPr/>
            <p:nvPr/>
          </p:nvGrpSpPr>
          <p:grpSpPr>
            <a:xfrm>
              <a:off x="740228" y="2928090"/>
              <a:ext cx="4503828" cy="3377637"/>
              <a:chOff x="740228" y="2928090"/>
              <a:chExt cx="4503828" cy="337763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BA6D580-432A-29C1-37E9-C9A68872C871}"/>
                  </a:ext>
                </a:extLst>
              </p:cNvPr>
              <p:cNvSpPr/>
              <p:nvPr/>
            </p:nvSpPr>
            <p:spPr>
              <a:xfrm>
                <a:off x="740228" y="2928090"/>
                <a:ext cx="1959703" cy="1458250"/>
              </a:xfrm>
              <a:prstGeom prst="roundRect">
                <a:avLst/>
              </a:prstGeom>
              <a:solidFill>
                <a:srgbClr val="C0DA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65A12C76-0AC0-0AC8-9A6E-74C8F30C1F33}"/>
                  </a:ext>
                </a:extLst>
              </p:cNvPr>
              <p:cNvSpPr/>
              <p:nvPr/>
            </p:nvSpPr>
            <p:spPr>
              <a:xfrm>
                <a:off x="3284353" y="2928090"/>
                <a:ext cx="1959703" cy="1458250"/>
              </a:xfrm>
              <a:prstGeom prst="roundRect">
                <a:avLst/>
              </a:prstGeom>
              <a:solidFill>
                <a:srgbClr val="C0DA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E575D60-B6BE-B2EC-FCB8-2C5229903DBA}"/>
                  </a:ext>
                </a:extLst>
              </p:cNvPr>
              <p:cNvSpPr/>
              <p:nvPr/>
            </p:nvSpPr>
            <p:spPr>
              <a:xfrm>
                <a:off x="740228" y="4847477"/>
                <a:ext cx="1959703" cy="1458250"/>
              </a:xfrm>
              <a:prstGeom prst="roundRect">
                <a:avLst/>
              </a:prstGeom>
              <a:solidFill>
                <a:srgbClr val="C0DA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8BCEC43-1519-3EF1-ADC4-C2B13633459A}"/>
                  </a:ext>
                </a:extLst>
              </p:cNvPr>
              <p:cNvSpPr/>
              <p:nvPr/>
            </p:nvSpPr>
            <p:spPr>
              <a:xfrm>
                <a:off x="3284353" y="4847477"/>
                <a:ext cx="1959703" cy="1458250"/>
              </a:xfrm>
              <a:prstGeom prst="roundRect">
                <a:avLst/>
              </a:prstGeom>
              <a:solidFill>
                <a:srgbClr val="C0DA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9" name="Graphic 18" descr="Crops outline">
              <a:extLst>
                <a:ext uri="{FF2B5EF4-FFF2-40B4-BE49-F238E27FC236}">
                  <a16:creationId xmlns:a16="http://schemas.microsoft.com/office/drawing/2014/main" id="{E9E130C0-1310-E6FA-8110-FD0A96FF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2879" y="2968292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Neighborhood with solid fill">
              <a:extLst>
                <a:ext uri="{FF2B5EF4-FFF2-40B4-BE49-F238E27FC236}">
                  <a16:creationId xmlns:a16="http://schemas.microsoft.com/office/drawing/2014/main" id="{A74A5F38-8BA2-A7EE-4F2A-94EF519EB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3609" y="4848015"/>
              <a:ext cx="859039" cy="859039"/>
            </a:xfrm>
            <a:prstGeom prst="rect">
              <a:avLst/>
            </a:prstGeom>
          </p:spPr>
        </p:pic>
        <p:pic>
          <p:nvPicPr>
            <p:cNvPr id="23" name="Graphic 22" descr="Water with solid fill">
              <a:extLst>
                <a:ext uri="{FF2B5EF4-FFF2-40B4-BE49-F238E27FC236}">
                  <a16:creationId xmlns:a16="http://schemas.microsoft.com/office/drawing/2014/main" id="{1272DC87-84E3-BD82-74CE-A134FFFC2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07004" y="4882851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Forest scene with solid fill">
              <a:extLst>
                <a:ext uri="{FF2B5EF4-FFF2-40B4-BE49-F238E27FC236}">
                  <a16:creationId xmlns:a16="http://schemas.microsoft.com/office/drawing/2014/main" id="{41D8E02A-96E3-184F-69CA-66E72EFE3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26160" y="2926811"/>
              <a:ext cx="914400" cy="914400"/>
            </a:xfrm>
            <a:prstGeom prst="rect">
              <a:avLst/>
            </a:prstGeom>
          </p:spPr>
        </p:pic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A562F2B1-D73E-12DD-1BC8-325DF6596A62}"/>
                </a:ext>
              </a:extLst>
            </p:cNvPr>
            <p:cNvSpPr txBox="1">
              <a:spLocks/>
            </p:cNvSpPr>
            <p:nvPr/>
          </p:nvSpPr>
          <p:spPr>
            <a:xfrm>
              <a:off x="891763" y="3817764"/>
              <a:ext cx="1817777" cy="51606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b="1" dirty="0"/>
                <a:t>Agriculture</a:t>
              </a:r>
            </a:p>
          </p:txBody>
        </p:sp>
        <p:sp>
          <p:nvSpPr>
            <p:cNvPr id="27" name="Subtitle 2">
              <a:extLst>
                <a:ext uri="{FF2B5EF4-FFF2-40B4-BE49-F238E27FC236}">
                  <a16:creationId xmlns:a16="http://schemas.microsoft.com/office/drawing/2014/main" id="{DC62C110-832B-9730-FB3F-FE04DA8A41C5}"/>
                </a:ext>
              </a:extLst>
            </p:cNvPr>
            <p:cNvSpPr txBox="1">
              <a:spLocks/>
            </p:cNvSpPr>
            <p:nvPr/>
          </p:nvSpPr>
          <p:spPr>
            <a:xfrm>
              <a:off x="3355315" y="3837417"/>
              <a:ext cx="1817777" cy="51606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Forest</a:t>
              </a:r>
            </a:p>
          </p:txBody>
        </p:sp>
        <p:sp>
          <p:nvSpPr>
            <p:cNvPr id="28" name="Subtitle 2">
              <a:extLst>
                <a:ext uri="{FF2B5EF4-FFF2-40B4-BE49-F238E27FC236}">
                  <a16:creationId xmlns:a16="http://schemas.microsoft.com/office/drawing/2014/main" id="{22B07A6C-E800-8087-A408-662AD6267065}"/>
                </a:ext>
              </a:extLst>
            </p:cNvPr>
            <p:cNvSpPr txBox="1">
              <a:spLocks/>
            </p:cNvSpPr>
            <p:nvPr/>
          </p:nvSpPr>
          <p:spPr>
            <a:xfrm>
              <a:off x="754239" y="5744886"/>
              <a:ext cx="1817777" cy="51606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Urban</a:t>
              </a:r>
            </a:p>
          </p:txBody>
        </p:sp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04E3104A-C7DC-F8B4-2DCA-24D36E4E541D}"/>
                </a:ext>
              </a:extLst>
            </p:cNvPr>
            <p:cNvSpPr txBox="1">
              <a:spLocks/>
            </p:cNvSpPr>
            <p:nvPr/>
          </p:nvSpPr>
          <p:spPr>
            <a:xfrm>
              <a:off x="3355314" y="5736940"/>
              <a:ext cx="1817777" cy="51606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Water</a:t>
              </a:r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A375328-8762-0B1E-4794-FAE8EE8AA661}"/>
              </a:ext>
            </a:extLst>
          </p:cNvPr>
          <p:cNvSpPr/>
          <p:nvPr/>
        </p:nvSpPr>
        <p:spPr>
          <a:xfrm>
            <a:off x="6502571" y="2419225"/>
            <a:ext cx="5324444" cy="4154934"/>
          </a:xfrm>
          <a:prstGeom prst="roundRect">
            <a:avLst>
              <a:gd name="adj" fmla="val 4833"/>
            </a:avLst>
          </a:prstGeom>
          <a:solidFill>
            <a:srgbClr val="C0DA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1" dirty="0">
                <a:solidFill>
                  <a:schemeClr val="tx1"/>
                </a:solidFill>
              </a:rPr>
              <a:t>Instead of directly using all raw classes, they are grouped into four final categories: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Agriculture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Forest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Urban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Water</a:t>
            </a:r>
          </a:p>
          <a:p>
            <a:pPr algn="just"/>
            <a:endParaRPr lang="en-US" sz="1600" b="1" dirty="0">
              <a:solidFill>
                <a:schemeClr val="tx1"/>
              </a:solidFill>
            </a:endParaRPr>
          </a:p>
          <a:p>
            <a:pPr algn="just"/>
            <a:r>
              <a:rPr lang="en-US" sz="1600" b="1" dirty="0">
                <a:solidFill>
                  <a:schemeClr val="tx1"/>
                </a:solidFill>
              </a:rPr>
              <a:t>For example: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Residential, Industrial, and Highway were grouped into Urban.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River and Lake were grouped into Water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Crop related classes were grouped into Agriculture</a:t>
            </a:r>
          </a:p>
          <a:p>
            <a:pPr algn="just"/>
            <a:endParaRPr lang="en-US" sz="1600" b="1" dirty="0">
              <a:solidFill>
                <a:schemeClr val="tx1"/>
              </a:solidFill>
            </a:endParaRPr>
          </a:p>
          <a:p>
            <a:pPr algn="just"/>
            <a:r>
              <a:rPr lang="en-US" sz="1600" b="1" dirty="0">
                <a:solidFill>
                  <a:schemeClr val="tx1"/>
                </a:solidFill>
              </a:rPr>
              <a:t>This mapping was done to make the system practical and aligned with real land monitoring needs.</a:t>
            </a:r>
          </a:p>
        </p:txBody>
      </p:sp>
    </p:spTree>
    <p:extLst>
      <p:ext uri="{BB962C8B-B14F-4D97-AF65-F5344CB8AC3E}">
        <p14:creationId xmlns:p14="http://schemas.microsoft.com/office/powerpoint/2010/main" val="2983290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C46437-F84F-6BE4-31B8-2B2DD93D9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075A3E-0182-5D73-0A2F-2A7AE30FC8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-9589" y="0"/>
            <a:ext cx="1219197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0DC1F9-9FBF-A2BF-3568-DDE246C36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FB2A1-5DC4-5A8F-48E2-907920D73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230" y="186709"/>
            <a:ext cx="7800660" cy="821994"/>
          </a:xfrm>
        </p:spPr>
        <p:txBody>
          <a:bodyPr anchor="t">
            <a:norm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</a:rPr>
              <a:t>Model and Training Setup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BA2FEF-67FA-666D-6DF7-39984CEA3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0F6840-AE9D-281B-B4B5-3DF55A339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346211E0-E664-F679-6F13-3B724176EE14}"/>
              </a:ext>
            </a:extLst>
          </p:cNvPr>
          <p:cNvSpPr txBox="1">
            <a:spLocks/>
          </p:cNvSpPr>
          <p:nvPr/>
        </p:nvSpPr>
        <p:spPr>
          <a:xfrm>
            <a:off x="754239" y="923952"/>
            <a:ext cx="4198761" cy="631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accent1">
                    <a:lumMod val="50000"/>
                  </a:schemeClr>
                </a:solidFill>
              </a:rPr>
              <a:t>Model Architecture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68713EF-7519-B5D6-83B3-427EAB8DA42A}"/>
              </a:ext>
            </a:extLst>
          </p:cNvPr>
          <p:cNvSpPr txBox="1">
            <a:spLocks/>
          </p:cNvSpPr>
          <p:nvPr/>
        </p:nvSpPr>
        <p:spPr>
          <a:xfrm>
            <a:off x="6648450" y="923952"/>
            <a:ext cx="4467225" cy="631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accent1">
                    <a:lumMod val="50000"/>
                  </a:schemeClr>
                </a:solidFill>
              </a:rPr>
              <a:t>Training Configuration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39423D-FBF2-1C6B-4ECB-1C828D115442}"/>
              </a:ext>
            </a:extLst>
          </p:cNvPr>
          <p:cNvSpPr/>
          <p:nvPr/>
        </p:nvSpPr>
        <p:spPr>
          <a:xfrm>
            <a:off x="865141" y="1628855"/>
            <a:ext cx="3830756" cy="2567849"/>
          </a:xfrm>
          <a:prstGeom prst="roundRect">
            <a:avLst>
              <a:gd name="adj" fmla="val 9972"/>
            </a:avLst>
          </a:prstGeom>
          <a:solidFill>
            <a:srgbClr val="C0DA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chemeClr val="tx1"/>
                </a:solidFill>
              </a:rPr>
              <a:t>The system uses ResNet18 as the core model.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algn="just"/>
            <a:r>
              <a:rPr lang="en-US" b="1" dirty="0">
                <a:solidFill>
                  <a:schemeClr val="tx1"/>
                </a:solidFill>
              </a:rPr>
              <a:t>Transfer learning is applied, which means the model already has basic image understanding and is fine tuned for satellite images.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A5E36C2-2CDB-FCF6-44F6-6238015C78BD}"/>
              </a:ext>
            </a:extLst>
          </p:cNvPr>
          <p:cNvSpPr/>
          <p:nvPr/>
        </p:nvSpPr>
        <p:spPr>
          <a:xfrm>
            <a:off x="6648450" y="1628855"/>
            <a:ext cx="4467225" cy="2567849"/>
          </a:xfrm>
          <a:prstGeom prst="roundRect">
            <a:avLst>
              <a:gd name="adj" fmla="val 12235"/>
            </a:avLst>
          </a:prstGeom>
          <a:solidFill>
            <a:srgbClr val="C0DA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chemeClr val="tx1"/>
                </a:solidFill>
              </a:rPr>
              <a:t>Training setup includes:</a:t>
            </a:r>
          </a:p>
          <a:p>
            <a:pPr algn="just"/>
            <a:endParaRPr lang="en-US" b="1" dirty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Image size resized to 224 by 224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Cross entropy loss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Adam optimizer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7 training epochs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007458-A470-4A8E-AE4F-8DF0FDFBF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10FD27-FDAF-2776-347B-84AFA4467F45}"/>
              </a:ext>
            </a:extLst>
          </p:cNvPr>
          <p:cNvSpPr/>
          <p:nvPr/>
        </p:nvSpPr>
        <p:spPr>
          <a:xfrm>
            <a:off x="2981250" y="5204330"/>
            <a:ext cx="6210300" cy="894162"/>
          </a:xfrm>
          <a:prstGeom prst="roundRect">
            <a:avLst>
              <a:gd name="adj" fmla="val 20424"/>
            </a:avLst>
          </a:prstGeom>
          <a:solidFill>
            <a:srgbClr val="C0DA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100" b="1" dirty="0">
                <a:solidFill>
                  <a:schemeClr val="tx1"/>
                </a:solidFill>
              </a:rPr>
              <a:t>The model achieved around 96% accuracy on the test set.</a:t>
            </a:r>
            <a:endParaRPr lang="en-US" sz="21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277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A5CCA8-ED94-76AB-4622-4ED440EEC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950855-E3AC-7441-0F54-70082BED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-9589" y="0"/>
            <a:ext cx="1219197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A632EA-605B-56E8-9144-D4B823277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AE92A-B11F-0FEA-685B-E73F5C527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230" y="186709"/>
            <a:ext cx="7800660" cy="821994"/>
          </a:xfrm>
        </p:spPr>
        <p:txBody>
          <a:bodyPr anchor="t">
            <a:norm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</a:rPr>
              <a:t>Evaluation Approach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ECB85E-79D2-4E79-2742-A9AAFD741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2213D3-378E-5025-E123-587B61C15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3C2EB0DD-9982-6FAA-F87F-70470C50748C}"/>
              </a:ext>
            </a:extLst>
          </p:cNvPr>
          <p:cNvSpPr txBox="1">
            <a:spLocks/>
          </p:cNvSpPr>
          <p:nvPr/>
        </p:nvSpPr>
        <p:spPr>
          <a:xfrm>
            <a:off x="756175" y="969020"/>
            <a:ext cx="8831310" cy="631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b="1" dirty="0">
                <a:solidFill>
                  <a:schemeClr val="accent1">
                    <a:lumMod val="50000"/>
                  </a:schemeClr>
                </a:solidFill>
              </a:rPr>
              <a:t>Evaluation Views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B7F2A0C-F940-504F-2B73-FAFC1A0F203B}"/>
              </a:ext>
            </a:extLst>
          </p:cNvPr>
          <p:cNvSpPr/>
          <p:nvPr/>
        </p:nvSpPr>
        <p:spPr>
          <a:xfrm>
            <a:off x="865140" y="1628856"/>
            <a:ext cx="8831310" cy="4676871"/>
          </a:xfrm>
          <a:prstGeom prst="roundRect">
            <a:avLst>
              <a:gd name="adj" fmla="val 4445"/>
            </a:avLst>
          </a:prstGeom>
          <a:solidFill>
            <a:srgbClr val="C0DA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So, I evaluated the model using multiple views:</a:t>
            </a:r>
          </a:p>
          <a:p>
            <a:pPr algn="just"/>
            <a:endParaRPr lang="en-US" sz="2000" b="1" dirty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Confusion matrix to see which classes are confused.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Prediction gallery to visually check results.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Misclassification gallery to study mistakes.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Grad-CAM to understand where the model is focusing.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This gives a clear and honest understanding of how the model behaves, not just how good the numbers.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59D0FE7-B7DE-6048-E2BA-BF34D194C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22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50CF1-F63F-0FC9-1469-31570E34C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317EDD-3038-CD62-ABA9-A77ABB6FCE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-9589" y="0"/>
            <a:ext cx="1219197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44D64C-EA4E-244F-4F1C-C46C7959C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0FE7D1-DAD2-A757-7369-F472C13E9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230" y="186709"/>
            <a:ext cx="7800660" cy="821994"/>
          </a:xfrm>
        </p:spPr>
        <p:txBody>
          <a:bodyPr anchor="t">
            <a:norm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</a:rPr>
              <a:t>Confusion Matrix 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18B8B1-0485-D147-0C3C-D7FCA611E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FCFCF2-6C59-B3C8-0DF1-1C6A9C5A9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CBBB19A0-0700-7C0A-0713-03D5C5786267}"/>
              </a:ext>
            </a:extLst>
          </p:cNvPr>
          <p:cNvSpPr txBox="1">
            <a:spLocks/>
          </p:cNvSpPr>
          <p:nvPr/>
        </p:nvSpPr>
        <p:spPr>
          <a:xfrm>
            <a:off x="754239" y="923952"/>
            <a:ext cx="11132961" cy="631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b="1" dirty="0">
                <a:solidFill>
                  <a:schemeClr val="accent1">
                    <a:lumMod val="50000"/>
                  </a:schemeClr>
                </a:solidFill>
              </a:rPr>
              <a:t>Model Performance by Class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F71E122-6747-84E3-6527-2273C2E1098A}"/>
              </a:ext>
            </a:extLst>
          </p:cNvPr>
          <p:cNvSpPr/>
          <p:nvPr/>
        </p:nvSpPr>
        <p:spPr>
          <a:xfrm>
            <a:off x="5707241" y="1628856"/>
            <a:ext cx="6179959" cy="4676871"/>
          </a:xfrm>
          <a:prstGeom prst="roundRect">
            <a:avLst>
              <a:gd name="adj" fmla="val 4445"/>
            </a:avLst>
          </a:prstGeom>
          <a:solidFill>
            <a:srgbClr val="C0DA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500" b="1" dirty="0">
                <a:solidFill>
                  <a:schemeClr val="tx1"/>
                </a:solidFill>
              </a:rPr>
              <a:t>Agriculture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1026 images correctly classified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Very few confused with Forest, Urban or Water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Strong performance in this category</a:t>
            </a:r>
          </a:p>
          <a:p>
            <a:pPr algn="just"/>
            <a:endParaRPr lang="en-US" sz="1500" b="1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500" b="1" dirty="0">
                <a:solidFill>
                  <a:schemeClr val="tx1"/>
                </a:solidFill>
              </a:rPr>
              <a:t>Forest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290 correctly classified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Small confusion with Agriculture and Water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No confusion with Urban</a:t>
            </a:r>
          </a:p>
          <a:p>
            <a:pPr algn="just"/>
            <a:endParaRPr lang="en-US" sz="1500" b="1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500" b="1" dirty="0">
                <a:solidFill>
                  <a:schemeClr val="tx1"/>
                </a:solidFill>
              </a:rPr>
              <a:t>Urban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795 correctly classified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Very small confusion with Agriculture and Water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No confusion with Forest</a:t>
            </a:r>
          </a:p>
          <a:p>
            <a:pPr algn="just"/>
            <a:endParaRPr lang="en-US" sz="1500" b="1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500" b="1" dirty="0">
                <a:solidFill>
                  <a:schemeClr val="tx1"/>
                </a:solidFill>
              </a:rPr>
              <a:t>Water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541 correctly classified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Very small confusion with Agriculture and Urban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</a:rPr>
              <a:t>No confusion with Forest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1FD02BA-906A-C0D5-8976-7A82DB060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DFB23-2A33-BA20-71D0-3E29528E5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0" y="2157055"/>
            <a:ext cx="4198762" cy="36204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67267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5A12F3-BE5D-1A86-46A8-BC01DCD3F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5D98F2-01AB-73A1-300B-C7AAA70FDA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-9589" y="0"/>
            <a:ext cx="1219197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56DEF8-4E13-E586-2ADC-7B721BA8B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200CB-0682-8CFB-5E9D-7B39F4CF4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230" y="186709"/>
            <a:ext cx="7800660" cy="821994"/>
          </a:xfrm>
        </p:spPr>
        <p:txBody>
          <a:bodyPr anchor="t">
            <a:norm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</a:rPr>
              <a:t>Prediction Gallery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AA0C9B-C422-B45A-8B88-A88F86E2B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B02853-EC25-6F82-9239-535A46E556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97D54916-04DA-EDFC-EB43-C16E8213EFB8}"/>
              </a:ext>
            </a:extLst>
          </p:cNvPr>
          <p:cNvSpPr txBox="1">
            <a:spLocks/>
          </p:cNvSpPr>
          <p:nvPr/>
        </p:nvSpPr>
        <p:spPr>
          <a:xfrm>
            <a:off x="754240" y="923952"/>
            <a:ext cx="6290860" cy="631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b="1" dirty="0">
                <a:solidFill>
                  <a:schemeClr val="accent1">
                    <a:lumMod val="50000"/>
                  </a:schemeClr>
                </a:solidFill>
              </a:rPr>
              <a:t>Observations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5584CD2-5FE6-B7C1-84DB-B68649DA6A55}"/>
              </a:ext>
            </a:extLst>
          </p:cNvPr>
          <p:cNvSpPr/>
          <p:nvPr/>
        </p:nvSpPr>
        <p:spPr>
          <a:xfrm>
            <a:off x="865141" y="1555581"/>
            <a:ext cx="5230860" cy="4676871"/>
          </a:xfrm>
          <a:prstGeom prst="roundRect">
            <a:avLst>
              <a:gd name="adj" fmla="val 4445"/>
            </a:avLst>
          </a:prstGeom>
          <a:solidFill>
            <a:srgbClr val="C0DA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00" b="1" dirty="0">
                <a:solidFill>
                  <a:schemeClr val="tx1"/>
                </a:solidFill>
              </a:rPr>
              <a:t>This image shows test images along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True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Predicted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Confidence percentage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</a:endParaRPr>
          </a:p>
          <a:p>
            <a:r>
              <a:rPr lang="en-US" sz="1700" b="1" dirty="0">
                <a:solidFill>
                  <a:schemeClr val="tx1"/>
                </a:solidFill>
              </a:rPr>
              <a:t>We can see clear visual patterns: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Water images show large blue regions such as rivers and lakes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Agriculture images show rectangular field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Forest images show dense green texture</a:t>
            </a:r>
          </a:p>
          <a:p>
            <a:endParaRPr lang="en-US" sz="1700" dirty="0">
              <a:solidFill>
                <a:schemeClr val="tx1"/>
              </a:solidFill>
            </a:endParaRPr>
          </a:p>
          <a:p>
            <a:pPr algn="just"/>
            <a:r>
              <a:rPr lang="en-US" sz="1600" b="1" dirty="0">
                <a:solidFill>
                  <a:schemeClr val="tx1"/>
                </a:solidFill>
              </a:rPr>
              <a:t>All images shown here are correctly classified, which shows that the model can capture the visual patterns clearly, and the confidence values are high, mostly between 96 to 98%.</a:t>
            </a:r>
            <a:endParaRPr lang="en-US" sz="1700" b="1" dirty="0">
              <a:solidFill>
                <a:schemeClr val="tx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76DC1D0-3A9A-41FC-F65F-C354A7D26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049524-5FBD-3E9D-D7EC-D37F18A19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730" y="1555580"/>
            <a:ext cx="4623861" cy="467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09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23BDF7-B5F2-3261-303A-F94827150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0CC5EB-0940-4FA0-D086-18B09FA9FD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-9589" y="0"/>
            <a:ext cx="1219197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969463-FD1D-AF59-3CF5-907FF43BA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DF96D-7C1D-8C6D-16FB-1CD1A1D99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230" y="186709"/>
            <a:ext cx="7800660" cy="821994"/>
          </a:xfrm>
        </p:spPr>
        <p:txBody>
          <a:bodyPr anchor="t">
            <a:norm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</a:rPr>
              <a:t>Grad-CAM Visualization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8C7D2-82D9-89B3-853C-EEABB29B6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E688CA-C61B-F7C5-144D-815B2FCC2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F0D41FEE-5D31-5FB7-B67B-07E005F8A73F}"/>
              </a:ext>
            </a:extLst>
          </p:cNvPr>
          <p:cNvSpPr txBox="1">
            <a:spLocks/>
          </p:cNvSpPr>
          <p:nvPr/>
        </p:nvSpPr>
        <p:spPr>
          <a:xfrm>
            <a:off x="754239" y="923952"/>
            <a:ext cx="11132961" cy="631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b="1" dirty="0">
                <a:solidFill>
                  <a:schemeClr val="accent1">
                    <a:lumMod val="50000"/>
                  </a:schemeClr>
                </a:solidFill>
              </a:rPr>
              <a:t>How Grad-CAM Works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B5CFCBA-D502-2418-6FD2-0E6788F96AC9}"/>
              </a:ext>
            </a:extLst>
          </p:cNvPr>
          <p:cNvSpPr/>
          <p:nvPr/>
        </p:nvSpPr>
        <p:spPr>
          <a:xfrm>
            <a:off x="5707241" y="1628856"/>
            <a:ext cx="6179959" cy="4676871"/>
          </a:xfrm>
          <a:prstGeom prst="roundRect">
            <a:avLst>
              <a:gd name="adj" fmla="val 4445"/>
            </a:avLst>
          </a:prstGeom>
          <a:solidFill>
            <a:srgbClr val="C0DA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1" dirty="0">
                <a:solidFill>
                  <a:schemeClr val="tx1"/>
                </a:solidFill>
              </a:rPr>
              <a:t>Grad-CAM highlights the regions of the image that the model focuses on while making a prediction, where red and yellow areas indicate high attention and blue areas indicate low attention.</a:t>
            </a:r>
          </a:p>
          <a:p>
            <a:pPr algn="just"/>
            <a:endParaRPr lang="en-US" sz="1600" b="1" dirty="0">
              <a:solidFill>
                <a:schemeClr val="tx1"/>
              </a:solidFill>
            </a:endParaRPr>
          </a:p>
          <a:p>
            <a:pPr algn="just"/>
            <a:r>
              <a:rPr lang="en-US" sz="1600" b="1" dirty="0">
                <a:solidFill>
                  <a:schemeClr val="tx1"/>
                </a:solidFill>
              </a:rPr>
              <a:t>From these examples we can observe: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For Forest images, the model focuses on dense green texture areas.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For Agriculture images, it highlights structured field patterns.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For Water images, it concentrates on smooth blue regions.</a:t>
            </a:r>
          </a:p>
          <a:p>
            <a:pPr algn="just"/>
            <a:endParaRPr lang="en-US" sz="1600" b="1" dirty="0">
              <a:solidFill>
                <a:schemeClr val="tx1"/>
              </a:solidFill>
            </a:endParaRPr>
          </a:p>
          <a:p>
            <a:pPr algn="just"/>
            <a:r>
              <a:rPr lang="en-US" sz="1600" b="1" dirty="0">
                <a:solidFill>
                  <a:schemeClr val="tx1"/>
                </a:solidFill>
              </a:rPr>
              <a:t>This shows that the model is not making random predictions but is focusing on meaningful visual regions in the image, and Grad-CAM helps us verify whether the model is looking at the correct areas, which increases confidence in how the system makes its decisions.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318306D-3C9C-99E7-9AC9-351BD6F91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429B33-2F54-1E58-6AC1-6312693A2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0" y="1693141"/>
            <a:ext cx="4546911" cy="452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76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752</Words>
  <Application>Microsoft Office PowerPoint</Application>
  <PresentationFormat>Widescreen</PresentationFormat>
  <Paragraphs>128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Wingdings</vt:lpstr>
      <vt:lpstr>Office Theme</vt:lpstr>
      <vt:lpstr>Project Idea </vt:lpstr>
      <vt:lpstr>How the System Works</vt:lpstr>
      <vt:lpstr>Why This Project Is Different</vt:lpstr>
      <vt:lpstr>Dataset and Class Design</vt:lpstr>
      <vt:lpstr>Model and Training Setup</vt:lpstr>
      <vt:lpstr>Evaluation Approach</vt:lpstr>
      <vt:lpstr>Confusion Matrix Analysis</vt:lpstr>
      <vt:lpstr>Prediction Gallery</vt:lpstr>
      <vt:lpstr>Grad-CAM Visualization</vt:lpstr>
      <vt:lpstr>Final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Darji, Mahimna Gaurang</dc:creator>
  <cp:lastModifiedBy>Darji, Mahimna Gaurang</cp:lastModifiedBy>
  <cp:revision>27</cp:revision>
  <dcterms:created xsi:type="dcterms:W3CDTF">2026-02-16T01:54:54Z</dcterms:created>
  <dcterms:modified xsi:type="dcterms:W3CDTF">2026-02-16T21:51:48Z</dcterms:modified>
</cp:coreProperties>
</file>